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64" r:id="rId4"/>
    <p:sldId id="258" r:id="rId5"/>
    <p:sldId id="265" r:id="rId6"/>
    <p:sldId id="263" r:id="rId7"/>
    <p:sldId id="262" r:id="rId8"/>
    <p:sldId id="261" r:id="rId9"/>
    <p:sldId id="259" r:id="rId10"/>
    <p:sldId id="269" r:id="rId11"/>
    <p:sldId id="268" r:id="rId12"/>
    <p:sldId id="267" r:id="rId13"/>
    <p:sldId id="266" r:id="rId14"/>
    <p:sldId id="279" r:id="rId15"/>
    <p:sldId id="271" r:id="rId16"/>
    <p:sldId id="274" r:id="rId17"/>
    <p:sldId id="278" r:id="rId18"/>
    <p:sldId id="276" r:id="rId19"/>
    <p:sldId id="277" r:id="rId20"/>
  </p:sldIdLst>
  <p:sldSz cx="9144000" cy="6858000" type="screen4x3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melberg, Susanne" initials="HS" lastIdx="2" clrIdx="0"/>
  <p:cmAuthor id="1" name="Faust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36" autoAdjust="0"/>
  </p:normalViewPr>
  <p:slideViewPr>
    <p:cSldViewPr>
      <p:cViewPr>
        <p:scale>
          <a:sx n="101" d="100"/>
          <a:sy n="101" d="100"/>
        </p:scale>
        <p:origin x="-19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E1E74CF7-CB6C-4372-B26D-1087A42E5D3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3EE93AF-6836-46A0-BB92-E3BDE211D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2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E93AF-6836-46A0-BB92-E3BDE211DD8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3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0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3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96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0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5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0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5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2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1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1CD3-357A-49CB-8CE0-400F6A822D1F}" type="datetimeFigureOut">
              <a:rPr lang="de-DE" smtClean="0"/>
              <a:pPr/>
              <a:t>28.02.2017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9A79-9F5F-4632-963D-CFC0550982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1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0" r="11440"/>
          <a:stretch/>
        </p:blipFill>
        <p:spPr>
          <a:xfrm>
            <a:off x="-1453495" y="0"/>
            <a:ext cx="12596950" cy="84380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99592" y="3284984"/>
            <a:ext cx="7272808" cy="180020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Impulsvortrag </a:t>
            </a:r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de-DE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(2.3.2017</a:t>
            </a:r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Jahrestagung der BAG </a:t>
            </a:r>
            <a:r>
              <a:rPr lang="de-DE" sz="2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WiWA</a:t>
            </a:r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Karl-Franzens-Universität  Graz </a:t>
            </a:r>
            <a: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 </a:t>
            </a:r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– 3.März 2017 </a:t>
            </a:r>
            <a: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„Generationenwechsel – Wissenschaftliche Weiterbildung Älterer an Hochschulen zwischen Kontinuität und Neugestaltung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" y="-298227"/>
            <a:ext cx="10450830" cy="75971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/>
              </a:rPr>
              <a:t>Rückblende (1984)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de-DE" dirty="0" smtClean="0">
                <a:solidFill>
                  <a:schemeClr val="bg1"/>
                </a:solidFill>
                <a:effectLst/>
              </a:rPr>
              <a:t>… zu den „Anfängen“ …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</a:pPr>
            <a:endParaRPr lang="de-DE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</a:pPr>
            <a:r>
              <a:rPr lang="de-DE" dirty="0" smtClean="0">
                <a:solidFill>
                  <a:schemeClr val="bg1"/>
                </a:solidFill>
                <a:effectLst/>
              </a:rPr>
              <a:t>gemeinsame Interessen  (Motivationen) 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de-DE" dirty="0" smtClean="0">
                <a:solidFill>
                  <a:schemeClr val="bg1"/>
                </a:solidFill>
                <a:effectLst/>
              </a:rPr>
              <a:t>sozial geteilte Erfahrungen (‚Reform-Ära‘ …)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de-DE" dirty="0" smtClean="0">
                <a:solidFill>
                  <a:schemeClr val="bg1"/>
                </a:solidFill>
                <a:effectLst/>
              </a:rPr>
              <a:t>Herausforderungen (‚Mauern und mehr‘ …) </a:t>
            </a:r>
            <a:endParaRPr lang="de-DE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de-DE" dirty="0" smtClean="0">
                <a:solidFill>
                  <a:schemeClr val="bg1"/>
                </a:solidFill>
              </a:rPr>
              <a:t>Und …</a:t>
            </a:r>
            <a:endParaRPr lang="de-DE" dirty="0" smtClean="0">
              <a:solidFill>
                <a:schemeClr val="bg1"/>
              </a:solidFill>
              <a:effectLst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de-DE" dirty="0" smtClean="0">
                <a:solidFill>
                  <a:schemeClr val="bg1"/>
                </a:solidFill>
                <a:effectLst/>
              </a:rPr>
              <a:t>konsensfähige Intentionen …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de-DE" dirty="0" smtClean="0">
              <a:solidFill>
                <a:schemeClr val="bg1"/>
              </a:solidFill>
              <a:effectLst/>
            </a:endParaRP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5048421"/>
            <a:ext cx="2222615" cy="16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Rückblende: Werte und Ziele (1)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Nur einige Befunde (‚Anamnese</a:t>
            </a:r>
            <a:r>
              <a:rPr lang="de-DE" dirty="0" smtClean="0"/>
              <a:t>‘)</a:t>
            </a:r>
          </a:p>
          <a:p>
            <a:pPr>
              <a:buNone/>
            </a:pPr>
            <a:r>
              <a:rPr lang="de-DE" dirty="0" smtClean="0"/>
              <a:t>Themen und Probleme, die an der Zeit waren, </a:t>
            </a:r>
            <a:br>
              <a:rPr lang="de-DE" dirty="0" smtClean="0"/>
            </a:br>
            <a:r>
              <a:rPr lang="de-DE" dirty="0" smtClean="0"/>
              <a:t>UNS ‚heraus-forderten‘ und bewegten, was zu bewegen …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‚mehr </a:t>
            </a:r>
            <a:r>
              <a:rPr lang="de-DE" b="1" dirty="0"/>
              <a:t>Demokratie</a:t>
            </a:r>
            <a:r>
              <a:rPr lang="de-DE" dirty="0"/>
              <a:t> wagen‘ </a:t>
            </a:r>
          </a:p>
          <a:p>
            <a:pPr lvl="1"/>
            <a:r>
              <a:rPr lang="de-DE" dirty="0"/>
              <a:t>sich aktiv einsetzen für mehr </a:t>
            </a:r>
            <a:r>
              <a:rPr lang="de-DE" b="1" dirty="0"/>
              <a:t>gesellschaftliche Teilhabe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 Wahrnehmung </a:t>
            </a:r>
            <a:r>
              <a:rPr lang="de-DE" b="1" dirty="0"/>
              <a:t>gesellschaftlicher Verantwortung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b="1" dirty="0" smtClean="0"/>
              <a:t>Solidarität</a:t>
            </a:r>
            <a:endParaRPr lang="de-DE" b="1" dirty="0"/>
          </a:p>
          <a:p>
            <a:pPr lvl="1"/>
            <a:r>
              <a:rPr lang="de-DE" b="1" dirty="0"/>
              <a:t>Geschlechtergerechtigkeit</a:t>
            </a:r>
            <a:r>
              <a:rPr lang="de-DE" dirty="0"/>
              <a:t> und Gleichstellung</a:t>
            </a:r>
          </a:p>
          <a:p>
            <a:pPr lvl="1"/>
            <a:r>
              <a:rPr lang="de-DE" dirty="0"/>
              <a:t>‚</a:t>
            </a:r>
            <a:r>
              <a:rPr lang="de-DE" b="1" dirty="0"/>
              <a:t>bessere Bildung</a:t>
            </a:r>
            <a:r>
              <a:rPr lang="de-DE" dirty="0"/>
              <a:t> für alle‘ – „Bildung als Bürgerrecht“ </a:t>
            </a:r>
            <a:endParaRPr lang="de-DE" dirty="0" smtClean="0"/>
          </a:p>
          <a:p>
            <a:pPr lvl="0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9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Rückblende: Werte </a:t>
            </a:r>
            <a:r>
              <a:rPr lang="de-DE" dirty="0"/>
              <a:t>u</a:t>
            </a:r>
            <a:r>
              <a:rPr lang="de-DE" dirty="0" smtClean="0"/>
              <a:t>nd Ziele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dirty="0" smtClean="0"/>
              <a:t> Befunde (‚Anamnese‘) </a:t>
            </a:r>
          </a:p>
          <a:p>
            <a:pPr lvl="3"/>
            <a:r>
              <a:rPr lang="de-DE" dirty="0" smtClean="0"/>
              <a:t>„</a:t>
            </a:r>
            <a:r>
              <a:rPr lang="de-DE" b="1" dirty="0" smtClean="0"/>
              <a:t>Öffnung der Hochschulen …</a:t>
            </a:r>
            <a:r>
              <a:rPr lang="de-DE" dirty="0" smtClean="0"/>
              <a:t>“ </a:t>
            </a:r>
          </a:p>
          <a:p>
            <a:pPr lvl="3"/>
            <a:r>
              <a:rPr lang="de-DE" b="1" dirty="0" smtClean="0"/>
              <a:t>Lebenslanges Lernen</a:t>
            </a:r>
            <a:r>
              <a:rPr lang="de-DE" dirty="0" smtClean="0"/>
              <a:t> – bis ins hohe </a:t>
            </a:r>
            <a:r>
              <a:rPr lang="de-DE" b="1" dirty="0" smtClean="0"/>
              <a:t>Alter</a:t>
            </a:r>
          </a:p>
          <a:p>
            <a:pPr lvl="3"/>
            <a:r>
              <a:rPr lang="de-DE" b="1" dirty="0" smtClean="0"/>
              <a:t>Chancengerechtigkeit</a:t>
            </a:r>
            <a:r>
              <a:rPr lang="de-DE" dirty="0" smtClean="0"/>
              <a:t>  -  Abbau </a:t>
            </a:r>
            <a:r>
              <a:rPr lang="de-DE" dirty="0"/>
              <a:t>von Privilegien und Beseitigung von Benachteiligungen</a:t>
            </a:r>
          </a:p>
          <a:p>
            <a:pPr lvl="3"/>
            <a:r>
              <a:rPr lang="de-DE" dirty="0" smtClean="0"/>
              <a:t>Verbesserung </a:t>
            </a:r>
            <a:r>
              <a:rPr lang="de-DE" dirty="0"/>
              <a:t>der </a:t>
            </a:r>
            <a:r>
              <a:rPr lang="de-DE" b="1" dirty="0"/>
              <a:t>Lebensqualität</a:t>
            </a:r>
            <a:r>
              <a:rPr lang="de-DE" dirty="0"/>
              <a:t> – </a:t>
            </a:r>
          </a:p>
          <a:p>
            <a:pPr lvl="3"/>
            <a:r>
              <a:rPr lang="de-DE" b="1" dirty="0"/>
              <a:t>Humanisierung</a:t>
            </a:r>
            <a:r>
              <a:rPr lang="de-DE" dirty="0"/>
              <a:t> der Arbeit und anderer Lebensbereiche </a:t>
            </a:r>
          </a:p>
          <a:p>
            <a:pPr lvl="3"/>
            <a:r>
              <a:rPr lang="de-DE" b="1" dirty="0" smtClean="0"/>
              <a:t>Selbstbestimmtes Leben</a:t>
            </a:r>
          </a:p>
          <a:p>
            <a:pPr lvl="3"/>
            <a:r>
              <a:rPr lang="de-DE" b="1" dirty="0" smtClean="0"/>
              <a:t>Wohlstand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b="1" dirty="0"/>
              <a:t>Sicherheit </a:t>
            </a:r>
            <a:endParaRPr lang="de-DE" b="1" dirty="0" smtClean="0"/>
          </a:p>
          <a:p>
            <a:pPr lvl="3"/>
            <a:r>
              <a:rPr lang="de-DE" dirty="0" smtClean="0"/>
              <a:t>Eintreten </a:t>
            </a:r>
            <a:r>
              <a:rPr lang="de-DE" dirty="0"/>
              <a:t>für </a:t>
            </a:r>
            <a:r>
              <a:rPr lang="de-DE" b="1" dirty="0"/>
              <a:t>Frieden</a:t>
            </a:r>
            <a:r>
              <a:rPr lang="de-DE" dirty="0"/>
              <a:t>ssicherung, </a:t>
            </a:r>
            <a:r>
              <a:rPr lang="de-DE" b="1" dirty="0"/>
              <a:t>Entspannung</a:t>
            </a:r>
            <a:r>
              <a:rPr lang="de-DE" dirty="0"/>
              <a:t>s-Politik und Abbau der Ost-West-Konfrontation, Beendigung des Kalten Krieges …</a:t>
            </a:r>
          </a:p>
        </p:txBody>
      </p:sp>
    </p:spTree>
    <p:extLst>
      <p:ext uri="{BB962C8B-B14F-4D97-AF65-F5344CB8AC3E}">
        <p14:creationId xmlns:p14="http://schemas.microsoft.com/office/powerpoint/2010/main" val="2953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… geteilte Position / Vision / Mission </a:t>
            </a:r>
            <a:br>
              <a:rPr lang="de-DE" dirty="0" smtClean="0"/>
            </a:br>
            <a:r>
              <a:rPr lang="de-DE" dirty="0" smtClean="0"/>
              <a:t>im Rückblick: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Zeit-‚Diagnose‘ A(</a:t>
            </a:r>
            <a:r>
              <a:rPr lang="de-DE" dirty="0" err="1"/>
              <a:t>nfang</a:t>
            </a:r>
            <a:r>
              <a:rPr lang="de-DE" dirty="0"/>
              <a:t>):</a:t>
            </a:r>
          </a:p>
          <a:p>
            <a:pPr lvl="0"/>
            <a:r>
              <a:rPr lang="de-DE" dirty="0"/>
              <a:t>Fortschritt ist machbar </a:t>
            </a:r>
            <a:r>
              <a:rPr lang="de-DE" dirty="0" smtClean="0"/>
              <a:t>– hier </a:t>
            </a:r>
            <a:r>
              <a:rPr lang="de-DE" dirty="0"/>
              <a:t>und jetzt</a:t>
            </a:r>
          </a:p>
          <a:p>
            <a:pPr lvl="0"/>
            <a:r>
              <a:rPr lang="de-DE" dirty="0"/>
              <a:t>Im Marsch durch die Institutionen und Einbezug der … Medien</a:t>
            </a:r>
          </a:p>
          <a:p>
            <a:pPr lvl="0"/>
            <a:r>
              <a:rPr lang="de-DE" dirty="0"/>
              <a:t>Im Interesse der Mehrheit der </a:t>
            </a:r>
            <a:r>
              <a:rPr lang="de-DE" dirty="0" smtClean="0"/>
              <a:t>Bevölkerung</a:t>
            </a:r>
            <a:endParaRPr lang="de-DE" dirty="0"/>
          </a:p>
          <a:p>
            <a:pPr lvl="0"/>
            <a:r>
              <a:rPr lang="de-DE" dirty="0"/>
              <a:t>Im (bzw. als) Bündnis mit allen ‚fortschrittlichen Kräften‘ und</a:t>
            </a:r>
          </a:p>
          <a:p>
            <a:pPr lvl="0"/>
            <a:r>
              <a:rPr lang="de-DE" dirty="0"/>
              <a:t>Dem Engagement für Frieden, soziale Gerechtigkeit und Solidarität</a:t>
            </a:r>
          </a:p>
          <a:p>
            <a:pPr lvl="0"/>
            <a:r>
              <a:rPr lang="de-DE" dirty="0"/>
              <a:t>Für mehr (Mit)Menschlichkeit und eine humanere Welt</a:t>
            </a:r>
          </a:p>
          <a:p>
            <a:pPr lvl="0"/>
            <a:r>
              <a:rPr lang="de-DE" dirty="0"/>
              <a:t>Mit höherer Lebensqualität und Zufriedenheit</a:t>
            </a:r>
          </a:p>
          <a:p>
            <a:pPr lvl="0"/>
            <a:r>
              <a:rPr lang="de-DE" dirty="0"/>
              <a:t>Mittels mehr Demokratie und Teilhabe (Öffnung der HS …)</a:t>
            </a:r>
          </a:p>
          <a:p>
            <a:pPr lvl="0"/>
            <a:r>
              <a:rPr lang="de-DE" dirty="0"/>
              <a:t>Gestützt auf …Wissenschaft, Technik und Bildung / Weiterbildung,</a:t>
            </a:r>
          </a:p>
          <a:p>
            <a:r>
              <a:rPr lang="de-DE" dirty="0"/>
              <a:t>Also wichtiges Wissen und richtige Gesinnung durch </a:t>
            </a:r>
            <a:r>
              <a:rPr lang="de-DE" dirty="0" err="1"/>
              <a:t>lifelong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4211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1980er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Eine Welt im ‚begrenzten‘ </a:t>
            </a:r>
            <a:r>
              <a:rPr lang="de-DE" b="1" dirty="0" smtClean="0"/>
              <a:t>Aufbruch</a:t>
            </a:r>
            <a:r>
              <a:rPr lang="de-DE" dirty="0" smtClean="0"/>
              <a:t> </a:t>
            </a:r>
            <a:r>
              <a:rPr lang="de-DE" dirty="0"/>
              <a:t>mittels </a:t>
            </a:r>
            <a:r>
              <a:rPr lang="de-DE" b="1" dirty="0"/>
              <a:t>Modernisierung</a:t>
            </a:r>
            <a:endParaRPr lang="de-DE" dirty="0"/>
          </a:p>
          <a:p>
            <a:pPr marL="0" lvl="0" indent="0">
              <a:buNone/>
            </a:pPr>
            <a:r>
              <a:rPr lang="de-DE" dirty="0" smtClean="0"/>
              <a:t>und WIR (</a:t>
            </a:r>
            <a:r>
              <a:rPr lang="de-DE" dirty="0" err="1" smtClean="0"/>
              <a:t>WiWA</a:t>
            </a:r>
            <a:r>
              <a:rPr lang="de-DE" dirty="0"/>
              <a:t>) engagiert mitten drin, </a:t>
            </a:r>
            <a:r>
              <a:rPr lang="de-DE" dirty="0" smtClean="0"/>
              <a:t>kurz: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 smtClean="0"/>
              <a:t>„Wissenschaftliche </a:t>
            </a:r>
            <a:r>
              <a:rPr lang="de-DE" b="1" dirty="0"/>
              <a:t>Weiterbildung Älterer machte </a:t>
            </a:r>
            <a:r>
              <a:rPr lang="de-DE" b="1" dirty="0" smtClean="0"/>
              <a:t>(uns) </a:t>
            </a:r>
            <a:r>
              <a:rPr lang="de-DE" b="1" dirty="0"/>
              <a:t>Sinn – zweifelsfrei</a:t>
            </a:r>
            <a:r>
              <a:rPr lang="de-DE" b="1" dirty="0" smtClean="0"/>
              <a:t>!“</a:t>
            </a:r>
            <a:endParaRPr lang="de-DE" b="1" dirty="0"/>
          </a:p>
          <a:p>
            <a:pPr marL="0" lv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6" y="378904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Standortbestimmung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Und heute? </a:t>
            </a:r>
            <a:r>
              <a:rPr lang="de-DE" dirty="0" smtClean="0"/>
              <a:t>	</a:t>
            </a:r>
            <a:r>
              <a:rPr lang="de-DE" b="1" dirty="0" smtClean="0"/>
              <a:t>2017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zunächst </a:t>
            </a:r>
            <a:r>
              <a:rPr lang="de-DE" dirty="0"/>
              <a:t>unser 1. Fazit vorab:</a:t>
            </a:r>
          </a:p>
          <a:p>
            <a:pPr lvl="0"/>
            <a:r>
              <a:rPr lang="de-DE" dirty="0"/>
              <a:t>Eine Welt im ‚grenzenlosen‘ </a:t>
            </a:r>
            <a:r>
              <a:rPr lang="de-DE" b="1" dirty="0"/>
              <a:t>Umbruch</a:t>
            </a:r>
            <a:r>
              <a:rPr lang="de-DE" dirty="0"/>
              <a:t> mittels radikaler, alles umfassender </a:t>
            </a:r>
            <a:r>
              <a:rPr lang="de-DE" b="1" dirty="0" smtClean="0"/>
              <a:t>Transformation …</a:t>
            </a:r>
            <a:br>
              <a:rPr lang="de-DE" b="1" dirty="0" smtClean="0"/>
            </a:br>
            <a:r>
              <a:rPr lang="de-DE" dirty="0" smtClean="0"/>
              <a:t>– ein </a:t>
            </a:r>
            <a:r>
              <a:rPr lang="de-DE" dirty="0"/>
              <a:t>„Generationenwechsel“ höherer Ordnung?</a:t>
            </a:r>
          </a:p>
          <a:p>
            <a:pPr lvl="0"/>
            <a:r>
              <a:rPr lang="de-DE" dirty="0"/>
              <a:t>und </a:t>
            </a:r>
            <a:r>
              <a:rPr lang="de-DE" dirty="0" smtClean="0"/>
              <a:t>WIR (</a:t>
            </a:r>
            <a:r>
              <a:rPr lang="de-DE" dirty="0" err="1" smtClean="0"/>
              <a:t>WiWA</a:t>
            </a:r>
            <a:r>
              <a:rPr lang="de-DE" dirty="0"/>
              <a:t>) …  mitten </a:t>
            </a:r>
            <a:r>
              <a:rPr lang="de-DE" dirty="0" smtClean="0"/>
              <a:t>drin: 	</a:t>
            </a:r>
            <a:br>
              <a:rPr lang="de-DE" dirty="0" smtClean="0"/>
            </a:br>
            <a:r>
              <a:rPr lang="de-DE" dirty="0" smtClean="0"/>
              <a:t>- desillusioniert  - irritiert – orientiert - engagiert (?)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Frage: </a:t>
            </a:r>
          </a:p>
          <a:p>
            <a:pPr marL="0" indent="0">
              <a:buNone/>
            </a:pPr>
            <a:r>
              <a:rPr lang="de-DE" b="1" dirty="0" smtClean="0"/>
              <a:t>„Macht </a:t>
            </a:r>
            <a:r>
              <a:rPr lang="de-DE" b="1" dirty="0"/>
              <a:t>Wissenschaftliche Weiterbildung Älterer (noch) </a:t>
            </a:r>
            <a:r>
              <a:rPr lang="de-DE" b="1" dirty="0" smtClean="0"/>
              <a:t>Sinn?“ </a:t>
            </a:r>
          </a:p>
          <a:p>
            <a:endParaRPr lang="de-DE" dirty="0"/>
          </a:p>
          <a:p>
            <a:r>
              <a:rPr lang="de-DE" b="1" dirty="0"/>
              <a:t>zweifelsfrei nicht mehr zweifelsfrei! </a:t>
            </a:r>
            <a:r>
              <a:rPr lang="de-DE" b="1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Dialog der Werte und Handlungsweisen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… Wie? 	Wie weiter? –</a:t>
            </a:r>
            <a:br>
              <a:rPr lang="de-DE" dirty="0" smtClean="0"/>
            </a:br>
            <a:r>
              <a:rPr lang="de-DE" dirty="0" smtClean="0"/>
              <a:t>Was meinen Sie?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 meinen: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/>
              <a:t>jetzt erst recht und umso entschiedener / intensiver / kreativer / stärker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denn sie </a:t>
            </a:r>
            <a:r>
              <a:rPr lang="de-DE" sz="2100" dirty="0" smtClean="0"/>
              <a:t>ist wichtiger, und ‚not-wendiger‘, </a:t>
            </a:r>
            <a:br>
              <a:rPr lang="de-DE" sz="2100" dirty="0" smtClean="0"/>
            </a:br>
            <a:r>
              <a:rPr lang="de-DE" sz="2100" dirty="0" smtClean="0"/>
              <a:t>jedoch auch schwieriger und  anspruchsvoller denn je.</a:t>
            </a:r>
            <a:br>
              <a:rPr lang="de-DE" sz="2100" dirty="0" smtClean="0"/>
            </a:br>
            <a:r>
              <a:rPr lang="de-DE" sz="2100" dirty="0" smtClean="0"/>
              <a:t/>
            </a:r>
            <a:br>
              <a:rPr lang="de-DE" sz="2100" dirty="0" smtClean="0"/>
            </a:br>
            <a:r>
              <a:rPr lang="de-DE" sz="2100" dirty="0" smtClean="0"/>
              <a:t>Allerdings:</a:t>
            </a:r>
            <a:r>
              <a:rPr lang="de-DE" dirty="0" smtClean="0"/>
              <a:t> </a:t>
            </a:r>
          </a:p>
          <a:p>
            <a:pPr marL="457200" lvl="1" indent="0">
              <a:buNone/>
            </a:pPr>
            <a:r>
              <a:rPr lang="de-DE" b="1" dirty="0" smtClean="0"/>
              <a:t>„Nicht einfach nur weiter wie bisher (‚</a:t>
            </a:r>
            <a:r>
              <a:rPr lang="de-DE" b="1" dirty="0" err="1" smtClean="0"/>
              <a:t>business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</a:t>
            </a:r>
            <a:r>
              <a:rPr lang="de-DE" b="1" dirty="0" err="1" smtClean="0"/>
              <a:t>usual</a:t>
            </a:r>
            <a:r>
              <a:rPr lang="de-DE" b="1" dirty="0" smtClean="0"/>
              <a:t>‘), sondern</a:t>
            </a:r>
          </a:p>
          <a:p>
            <a:pPr marL="457200" lvl="1" indent="0">
              <a:buNone/>
            </a:pPr>
            <a:r>
              <a:rPr lang="de-DE" dirty="0" smtClean="0"/>
              <a:t>	</a:t>
            </a:r>
          </a:p>
          <a:p>
            <a:pPr lvl="1"/>
            <a:r>
              <a:rPr lang="de-DE" dirty="0" smtClean="0"/>
              <a:t>den Generationenwechsel als Chance begreifen und UNS öffnen …,</a:t>
            </a:r>
          </a:p>
          <a:p>
            <a:pPr lvl="1"/>
            <a:r>
              <a:rPr lang="de-DE" dirty="0" smtClean="0"/>
              <a:t>sich </a:t>
            </a:r>
            <a:r>
              <a:rPr lang="de-DE" dirty="0"/>
              <a:t>den </a:t>
            </a:r>
            <a:r>
              <a:rPr lang="de-DE" dirty="0" smtClean="0"/>
              <a:t>(verschiedenen relevanten</a:t>
            </a:r>
            <a:r>
              <a:rPr lang="de-DE" dirty="0"/>
              <a:t>) Herausforderungen stellen, </a:t>
            </a:r>
          </a:p>
          <a:p>
            <a:pPr lvl="1"/>
            <a:r>
              <a:rPr lang="de-DE" dirty="0"/>
              <a:t>sie ‚thematisch‘ bzw. ‚problematisch‘ als Inhalte aufnehmen, </a:t>
            </a:r>
          </a:p>
          <a:p>
            <a:pPr lvl="1"/>
            <a:r>
              <a:rPr lang="de-DE" dirty="0"/>
              <a:t>gemeinsam Möglichkeiten des Umgangs ausloten, </a:t>
            </a:r>
          </a:p>
          <a:p>
            <a:pPr lvl="1"/>
            <a:r>
              <a:rPr lang="de-DE" dirty="0"/>
              <a:t>Formen der Übernahme von (Mit)Verantwortung </a:t>
            </a:r>
            <a:r>
              <a:rPr lang="de-DE" dirty="0" smtClean="0"/>
              <a:t>herausbilden,</a:t>
            </a:r>
          </a:p>
          <a:p>
            <a:pPr lvl="1"/>
            <a:r>
              <a:rPr lang="de-DE" dirty="0" smtClean="0"/>
              <a:t>neues </a:t>
            </a:r>
            <a:r>
              <a:rPr lang="de-DE" dirty="0"/>
              <a:t>Verständnis von Bildung und Lernen … - ‚SinnBildung und Kompetenz-Entwicklung / LLL auf (kultur-) historisch neuem </a:t>
            </a:r>
            <a:r>
              <a:rPr lang="de-DE" dirty="0" smtClean="0"/>
              <a:t>Niveau‘ entwickeln und praktizieren</a:t>
            </a:r>
            <a:br>
              <a:rPr lang="de-DE" dirty="0" smtClean="0"/>
            </a:br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14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Dialog der Werte und Handlungsweisen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0602"/>
            <a:ext cx="2688299" cy="201622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43" y="1510008"/>
            <a:ext cx="2657872" cy="19934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7394"/>
            <a:ext cx="2691511" cy="20186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67" y="3720119"/>
            <a:ext cx="3554151" cy="25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20119"/>
            <a:ext cx="31344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Fazit: ‚Wissenschaftliche Weiterbildung Älterer weiterbilden!‘ - macht (doch) Sinn 	</a:t>
            </a:r>
            <a:br>
              <a:rPr lang="de-DE" dirty="0" smtClean="0"/>
            </a:br>
            <a:r>
              <a:rPr lang="de-DE" dirty="0" smtClean="0"/>
              <a:t>oder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Frage 1:</a:t>
            </a:r>
          </a:p>
          <a:p>
            <a:pPr marL="0" indent="0">
              <a:buNone/>
            </a:pPr>
            <a:r>
              <a:rPr lang="de-DE" dirty="0" smtClean="0"/>
              <a:t>Als Einladung: (Wie) lässt sich hier im Kontext der BAG </a:t>
            </a:r>
            <a:r>
              <a:rPr lang="de-DE" dirty="0" err="1" smtClean="0"/>
              <a:t>WiWA</a:t>
            </a:r>
            <a:r>
              <a:rPr lang="de-DE" dirty="0" smtClean="0"/>
              <a:t> im Blick auf die Berliner Sommer-Unis eine konkrete Zusammenarbeit verabreden und gestalten?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Frage 2: </a:t>
            </a:r>
          </a:p>
          <a:p>
            <a:pPr marL="0" indent="0">
              <a:buNone/>
            </a:pPr>
            <a:r>
              <a:rPr lang="de-DE" dirty="0" smtClean="0"/>
              <a:t>Als Anstoß: Welche Chancen und Risiken eröffnen uns dabei (neue Formen, Programme und Formate der) Vernetzungen auf der Basis der Digitalisierung?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Frage 3: </a:t>
            </a:r>
          </a:p>
          <a:p>
            <a:pPr marL="0" indent="0">
              <a:buNone/>
            </a:pPr>
            <a:r>
              <a:rPr lang="de-DE" dirty="0" smtClean="0"/>
              <a:t>Als Anregung: Brauchen wir ein Update oder neues Leitbild des Konzepts ‚</a:t>
            </a:r>
            <a:r>
              <a:rPr lang="de-DE" dirty="0" err="1" smtClean="0"/>
              <a:t>WiWA</a:t>
            </a:r>
            <a:r>
              <a:rPr lang="de-DE" dirty="0" smtClean="0"/>
              <a:t>‘, das den allgemeinbildenden hochschulbezogenen Charakter lebensbegleitenden Lernens oder Studierens im Alter in der Verbindung von Wissenschaftlichem, Künstlerischem, Philosophischem und Politischem mit der Lebenswirklichkeit noch wirksamer zur Geltung bringt?</a:t>
            </a:r>
            <a:br>
              <a:rPr lang="de-DE" dirty="0" smtClean="0"/>
            </a:br>
            <a:r>
              <a:rPr lang="de-DE" dirty="0" smtClean="0"/>
              <a:t>(einen Paradigmenwechsel ?)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9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Macht wissenschaftliche Weiterbildung Älterer </a:t>
            </a:r>
            <a:br>
              <a:rPr lang="de-DE" dirty="0" smtClean="0"/>
            </a:br>
            <a:r>
              <a:rPr lang="de-DE" dirty="0" smtClean="0"/>
              <a:t>(noch) Sinn?“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Dr. Johannes Werner Erdmann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erdmann@udk-berlin.de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Universität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 Künste Berlin, ZIW / Berlin Career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College</a:t>
            </a:r>
          </a:p>
          <a:p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Susanne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Hamelberg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usanne.hamelberg@udk-berlin.de</a:t>
            </a:r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Universität der Künste Berlin, ZIW / Berlin Career College </a:t>
            </a:r>
          </a:p>
          <a:p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Ferdinand Nowak </a:t>
            </a:r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ferdinand.nowak@berlin.d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Vorsitzender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 Berliner Akademie für weiterbildende Studien e.V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http://www.berlinakademie.de/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3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pPr algn="l"/>
            <a:r>
              <a:rPr lang="de-DE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„Macht wissenschaftliche Weiterbildung Älterer (noch) Sinn?“</a:t>
            </a:r>
            <a:br>
              <a:rPr lang="de-DE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Versuch einer Zwischenbilanz </a:t>
            </a:r>
            <a:br>
              <a:rPr lang="de-DE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für den Raum Berlin …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4680520" cy="296629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Johannes Werner Erdmann 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Universität der Künste Berlin, ZIW / 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Berlin Career College </a:t>
            </a:r>
          </a:p>
          <a:p>
            <a:pPr algn="l"/>
            <a:endParaRPr lang="de-DE" sz="7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Susanne Hamelberg 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Universität der Künste Berlin, </a:t>
            </a:r>
          </a:p>
          <a:p>
            <a:pPr algn="l"/>
            <a:r>
              <a:rPr lang="de-DE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ZIW / Berlin Career College </a:t>
            </a:r>
          </a:p>
          <a:p>
            <a:pPr algn="l"/>
            <a:endParaRPr lang="de-DE" sz="7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Ferdinand Nowak</a:t>
            </a:r>
            <a:br>
              <a:rPr lang="de-DE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Vorsitzender  der Berliner Akademie für weiterbildende Studien e.V.</a:t>
            </a:r>
          </a:p>
          <a:p>
            <a:endParaRPr lang="de-DE" dirty="0"/>
          </a:p>
        </p:txBody>
      </p:sp>
      <p:pic>
        <p:nvPicPr>
          <p:cNvPr id="5" name="Picture 2" descr="https://static.uni-graz.at/fileadmin/_migrated/cal_uploads/BAG_Wi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2126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bin ein Berliner“ (John F. Kennedy 1961)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wir sind gleich drei </a:t>
            </a:r>
            <a:r>
              <a:rPr lang="de-DE" dirty="0" smtClean="0"/>
              <a:t>…, </a:t>
            </a:r>
            <a:br>
              <a:rPr lang="de-DE" dirty="0" smtClean="0"/>
            </a:br>
            <a:r>
              <a:rPr lang="de-DE" dirty="0" smtClean="0"/>
              <a:t>-	wir </a:t>
            </a:r>
            <a:r>
              <a:rPr lang="de-DE" dirty="0"/>
              <a:t>sind der </a:t>
            </a:r>
            <a:r>
              <a:rPr lang="de-DE" b="1" dirty="0"/>
              <a:t>Generationenwechsel </a:t>
            </a:r>
            <a:r>
              <a:rPr lang="de-DE" b="1" dirty="0" smtClean="0"/>
              <a:t>…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Ferdinand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Nowak: </a:t>
            </a:r>
            <a:r>
              <a:rPr lang="de-DE" dirty="0" smtClean="0"/>
              <a:t>‘Der </a:t>
            </a:r>
            <a:r>
              <a:rPr lang="de-DE" dirty="0"/>
              <a:t>Youngster</a:t>
            </a:r>
            <a:r>
              <a:rPr lang="de-DE" dirty="0" smtClean="0"/>
              <a:t>‘ </a:t>
            </a:r>
          </a:p>
          <a:p>
            <a:endParaRPr lang="de-DE" dirty="0"/>
          </a:p>
          <a:p>
            <a:pPr lvl="0"/>
            <a:r>
              <a:rPr lang="de-DE" dirty="0" smtClean="0"/>
              <a:t>Susanne Hamelberg: </a:t>
            </a:r>
            <a:r>
              <a:rPr lang="de-DE" dirty="0"/>
              <a:t>‚Die Expertin für Vernetzung und </a:t>
            </a:r>
            <a:r>
              <a:rPr lang="de-DE" dirty="0" smtClean="0"/>
              <a:t>Digitalisierung‘</a:t>
            </a:r>
          </a:p>
          <a:p>
            <a:pPr lvl="0"/>
            <a:endParaRPr lang="de-DE" dirty="0"/>
          </a:p>
          <a:p>
            <a:r>
              <a:rPr lang="de-DE" dirty="0" smtClean="0"/>
              <a:t>Johannes Werner Erdmann: </a:t>
            </a:r>
            <a:r>
              <a:rPr lang="de-DE" dirty="0"/>
              <a:t>‚Der Grenzgänger‘</a:t>
            </a:r>
          </a:p>
        </p:txBody>
      </p:sp>
    </p:spTree>
    <p:extLst>
      <p:ext uri="{BB962C8B-B14F-4D97-AF65-F5344CB8AC3E}">
        <p14:creationId xmlns:p14="http://schemas.microsoft.com/office/powerpoint/2010/main" val="3881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9" y="0"/>
            <a:ext cx="1029430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„Schaut auf diese Stadt“ (Ernst Reuter 1948) 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…und </a:t>
            </a:r>
            <a:r>
              <a:rPr lang="de-DE" dirty="0">
                <a:solidFill>
                  <a:schemeClr val="bg1"/>
                </a:solidFill>
              </a:rPr>
              <a:t>auf ihre wissenschaftliche Weiterbildung Älterer: </a:t>
            </a: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auf die Berliner Universitäten und Hochschulen,</a:t>
            </a:r>
          </a:p>
          <a:p>
            <a:pPr lvl="0"/>
            <a:r>
              <a:rPr lang="de-DE" dirty="0">
                <a:solidFill>
                  <a:schemeClr val="bg1"/>
                </a:solidFill>
              </a:rPr>
              <a:t>auf die Berliner Akademie für weiterbildende Studien e.V. und</a:t>
            </a:r>
          </a:p>
          <a:p>
            <a:r>
              <a:rPr lang="de-DE" dirty="0">
                <a:solidFill>
                  <a:schemeClr val="bg1"/>
                </a:solidFill>
              </a:rPr>
              <a:t>auf die </a:t>
            </a:r>
            <a:r>
              <a:rPr lang="de-DE" dirty="0" smtClean="0">
                <a:solidFill>
                  <a:schemeClr val="bg1"/>
                </a:solidFill>
              </a:rPr>
              <a:t>gemeinsamen Berliner Sommer-Unis,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ihre Geschichte, Kontinuität und Wandlungsfähigkeit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Akteure und Handlungsfelder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Was machen die Berliner </a:t>
            </a:r>
            <a:r>
              <a:rPr lang="de-DE" dirty="0" smtClean="0"/>
              <a:t>Universitäten … ? </a:t>
            </a:r>
          </a:p>
          <a:p>
            <a:r>
              <a:rPr lang="de-DE" dirty="0" smtClean="0"/>
              <a:t>Freie </a:t>
            </a:r>
            <a:r>
              <a:rPr lang="de-DE" dirty="0"/>
              <a:t>Universität Berlin</a:t>
            </a:r>
          </a:p>
          <a:p>
            <a:pPr lvl="0"/>
            <a:r>
              <a:rPr lang="de-DE" dirty="0"/>
              <a:t>Humboldt Universität </a:t>
            </a:r>
            <a:r>
              <a:rPr lang="de-DE" dirty="0" smtClean="0"/>
              <a:t>zu Berlin</a:t>
            </a:r>
            <a:endParaRPr lang="de-DE" dirty="0"/>
          </a:p>
          <a:p>
            <a:pPr lvl="0"/>
            <a:r>
              <a:rPr lang="de-DE" dirty="0"/>
              <a:t>Technische Universität Berlin</a:t>
            </a:r>
          </a:p>
          <a:p>
            <a:pPr lvl="0"/>
            <a:r>
              <a:rPr lang="de-DE" dirty="0"/>
              <a:t>Universität der Künste </a:t>
            </a:r>
            <a:r>
              <a:rPr lang="de-DE" dirty="0" smtClean="0"/>
              <a:t>Berlin</a:t>
            </a:r>
            <a:br>
              <a:rPr lang="de-DE" dirty="0" smtClean="0"/>
            </a:br>
            <a:r>
              <a:rPr lang="de-DE" dirty="0" smtClean="0"/>
              <a:t>	…</a:t>
            </a:r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1"/>
            <a:r>
              <a:rPr lang="de-DE" dirty="0" smtClean="0"/>
              <a:t>Ressourcen einbringen - Potenziale steigern</a:t>
            </a:r>
            <a:br>
              <a:rPr lang="de-DE" dirty="0" smtClean="0"/>
            </a:br>
            <a:r>
              <a:rPr lang="de-DE" dirty="0" smtClean="0"/>
              <a:t>(BANA, Gasthörercard, </a:t>
            </a:r>
            <a:r>
              <a:rPr lang="de-DE" dirty="0" err="1" smtClean="0"/>
              <a:t>Charitè</a:t>
            </a:r>
            <a:r>
              <a:rPr lang="de-DE" dirty="0" smtClean="0"/>
              <a:t> / pro </a:t>
            </a:r>
            <a:r>
              <a:rPr lang="de-DE" dirty="0" err="1" smtClean="0"/>
              <a:t>seniores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(vor </a:t>
            </a:r>
            <a:r>
              <a:rPr lang="de-DE" dirty="0"/>
              <a:t>allem) </a:t>
            </a:r>
            <a:r>
              <a:rPr lang="de-DE" dirty="0" smtClean="0"/>
              <a:t>kooperieren </a:t>
            </a:r>
            <a:r>
              <a:rPr lang="de-DE" dirty="0"/>
              <a:t>statt </a:t>
            </a:r>
            <a:r>
              <a:rPr lang="de-DE" dirty="0" smtClean="0"/>
              <a:t>konkurrieren</a:t>
            </a:r>
            <a:endParaRPr lang="de-DE" dirty="0"/>
          </a:p>
          <a:p>
            <a:pPr lvl="1"/>
            <a:r>
              <a:rPr lang="de-DE" dirty="0" smtClean="0"/>
              <a:t>jedoch ‚</a:t>
            </a:r>
            <a:r>
              <a:rPr lang="de-DE" dirty="0"/>
              <a:t>nicht ohne‘ </a:t>
            </a:r>
            <a:r>
              <a:rPr lang="de-DE" dirty="0" smtClean="0"/>
              <a:t> </a:t>
            </a:r>
            <a:endParaRPr lang="de-DE" dirty="0"/>
          </a:p>
          <a:p>
            <a:pPr lvl="1">
              <a:buNone/>
            </a:pPr>
            <a:r>
              <a:rPr lang="de-DE" dirty="0" smtClean="0"/>
              <a:t>			die Berliner Akademie …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37" y="1498156"/>
            <a:ext cx="1331482" cy="7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00" y="2780928"/>
            <a:ext cx="1075428" cy="107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66" y="4187282"/>
            <a:ext cx="19018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66" y="5373216"/>
            <a:ext cx="1958649" cy="2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 und Wandel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„</a:t>
            </a:r>
            <a:r>
              <a:rPr lang="de-DE" dirty="0"/>
              <a:t>Wir sind das Volk … die Mauer muss </a:t>
            </a:r>
            <a:r>
              <a:rPr lang="de-DE" dirty="0" smtClean="0"/>
              <a:t>weg … “ </a:t>
            </a:r>
            <a:r>
              <a:rPr lang="de-DE" dirty="0"/>
              <a:t>(1989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wer oder was ist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die </a:t>
            </a:r>
            <a:r>
              <a:rPr lang="de-DE" sz="2400" dirty="0"/>
              <a:t>Berliner Akademie für weiterbildende Studien e.V.</a:t>
            </a:r>
            <a:r>
              <a:rPr lang="de-DE" dirty="0"/>
              <a:t>?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>
              <a:buNone/>
            </a:pPr>
            <a:r>
              <a:rPr lang="de-DE" dirty="0" smtClean="0"/>
              <a:t>	- Der </a:t>
            </a:r>
            <a:r>
              <a:rPr lang="de-DE" dirty="0"/>
              <a:t>ASTA der Gasthörer oder Älterer Studierender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/>
              <a:t>Ein </a:t>
            </a:r>
            <a:r>
              <a:rPr lang="de-DE" dirty="0" smtClean="0"/>
              <a:t>rebellischer Verein Alter oder ein alternder </a:t>
            </a:r>
            <a:r>
              <a:rPr lang="de-DE" dirty="0"/>
              <a:t>Verein </a:t>
            </a:r>
            <a:r>
              <a:rPr lang="de-DE" dirty="0" smtClean="0"/>
              <a:t>…  </a:t>
            </a:r>
            <a:br>
              <a:rPr lang="de-DE" dirty="0" smtClean="0"/>
            </a:br>
            <a:r>
              <a:rPr lang="de-DE" dirty="0" smtClean="0"/>
              <a:t>- eine Selbsthilfegruppe </a:t>
            </a:r>
            <a:br>
              <a:rPr lang="de-DE" dirty="0" smtClean="0"/>
            </a:br>
            <a:r>
              <a:rPr lang="de-DE" dirty="0" smtClean="0"/>
              <a:t>– </a:t>
            </a:r>
            <a:r>
              <a:rPr lang="de-DE" dirty="0"/>
              <a:t>ein „runder Tisch“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– Motor </a:t>
            </a:r>
            <a:r>
              <a:rPr lang="de-DE" dirty="0"/>
              <a:t>&amp; Motivator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– Prototyp einer ‚</a:t>
            </a:r>
            <a:r>
              <a:rPr lang="de-DE" dirty="0" err="1" smtClean="0"/>
              <a:t>Prosumenten</a:t>
            </a:r>
            <a:r>
              <a:rPr lang="de-DE" dirty="0" smtClean="0"/>
              <a:t>‘-Bewegung …?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1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Ausrichtung und Handlungsfeld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Und was macht die Berliner Akademie für weiterbildende Studien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					Zweck – Ziele - Mittel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9940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8404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gemeinsame </a:t>
            </a:r>
            <a:r>
              <a:rPr lang="de-DE" b="1" dirty="0" smtClean="0"/>
              <a:t>Berliner Sommer-Uni </a:t>
            </a:r>
            <a:r>
              <a:rPr lang="de-DE" dirty="0" smtClean="0"/>
              <a:t>–</a:t>
            </a:r>
            <a:br>
              <a:rPr lang="de-DE" dirty="0" smtClean="0"/>
            </a:br>
            <a:r>
              <a:rPr lang="de-DE" dirty="0" smtClean="0"/>
              <a:t>neben dem  Ast  der berufliche Orientierung </a:t>
            </a:r>
            <a:br>
              <a:rPr lang="de-DE" dirty="0" smtClean="0"/>
            </a:br>
            <a:r>
              <a:rPr lang="de-DE" dirty="0" smtClean="0"/>
              <a:t>ein Zweig der allgemeinbildenden wissenschaftlichen Weiterbildung an den Berliner Universitäten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Wie </a:t>
            </a:r>
            <a:r>
              <a:rPr lang="de-DE" dirty="0"/>
              <a:t>geht’s und steht’s mit der Berliner Sommer-Uni?</a:t>
            </a:r>
          </a:p>
          <a:p>
            <a:pPr lvl="1"/>
            <a:r>
              <a:rPr lang="de-DE" dirty="0"/>
              <a:t>Noch immer </a:t>
            </a:r>
            <a:r>
              <a:rPr lang="de-DE" dirty="0" smtClean="0"/>
              <a:t>nur </a:t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/>
              <a:t>Projekt – ein </a:t>
            </a:r>
            <a:r>
              <a:rPr lang="de-DE" dirty="0" smtClean="0"/>
              <a:t>Weiterbildungs-Ereignis/Erlebnis </a:t>
            </a:r>
            <a:r>
              <a:rPr lang="de-DE" dirty="0"/>
              <a:t>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 </a:t>
            </a:r>
            <a:r>
              <a:rPr lang="de-DE" dirty="0"/>
              <a:t>‚konzertierte Aktion‘ </a:t>
            </a:r>
          </a:p>
          <a:p>
            <a:pPr lvl="1"/>
            <a:r>
              <a:rPr lang="de-DE" dirty="0"/>
              <a:t>oder bereits </a:t>
            </a:r>
            <a:r>
              <a:rPr lang="de-DE" dirty="0" smtClean="0"/>
              <a:t>eine </a:t>
            </a:r>
            <a:r>
              <a:rPr lang="de-DE" dirty="0"/>
              <a:t>Veranstaltungs-Marke </a:t>
            </a:r>
            <a:r>
              <a:rPr lang="de-DE" dirty="0" smtClean="0"/>
              <a:t>/ </a:t>
            </a:r>
            <a:r>
              <a:rPr lang="de-DE" dirty="0"/>
              <a:t>ein Markenzeichen – </a:t>
            </a:r>
            <a:r>
              <a:rPr lang="de-DE" dirty="0" smtClean="0"/>
              <a:t>ein Vorbild - eine Institution</a:t>
            </a:r>
            <a:endParaRPr lang="de-DE" dirty="0"/>
          </a:p>
          <a:p>
            <a:pPr lvl="1"/>
            <a:r>
              <a:rPr lang="de-DE" dirty="0"/>
              <a:t>oder schon wieder ein Auslaufmodell?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Und</a:t>
            </a:r>
            <a:r>
              <a:rPr lang="de-DE" dirty="0"/>
              <a:t>: </a:t>
            </a:r>
            <a:r>
              <a:rPr lang="de-DE" dirty="0" smtClean="0"/>
              <a:t>	Wer </a:t>
            </a:r>
            <a:r>
              <a:rPr lang="de-DE" dirty="0"/>
              <a:t>macht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was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wann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wo </a:t>
            </a:r>
            <a:br>
              <a:rPr lang="de-DE" dirty="0" smtClean="0"/>
            </a:br>
            <a:r>
              <a:rPr lang="de-DE" dirty="0" smtClean="0"/>
              <a:t>	und </a:t>
            </a:r>
            <a:r>
              <a:rPr lang="de-DE" dirty="0"/>
              <a:t>wie?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– </a:t>
            </a:r>
            <a:r>
              <a:rPr lang="de-DE" dirty="0"/>
              <a:t>Und was sonst noch?</a:t>
            </a:r>
          </a:p>
        </p:txBody>
      </p:sp>
    </p:spTree>
    <p:extLst>
      <p:ext uri="{BB962C8B-B14F-4D97-AF65-F5344CB8AC3E}">
        <p14:creationId xmlns:p14="http://schemas.microsoft.com/office/powerpoint/2010/main" val="1381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018"/>
            <a:ext cx="9347200" cy="7010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Standortbestimmung: Generationenwechsel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(Wie) Meistern WIR den Generationenwechsel? –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		eine langfristig offene Frage und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Wie können WIR umgehen mit dem Spannungsfeld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von Kontinuität und Neugestaltung? – </a:t>
            </a: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		unsere aktuell spannendste Frage</a:t>
            </a:r>
            <a:r>
              <a:rPr lang="de-DE" dirty="0" smtClean="0"/>
              <a:t>.</a:t>
            </a:r>
            <a:endParaRPr lang="de-DE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de-DE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bg1"/>
                </a:solidFill>
              </a:rPr>
              <a:t>Doch zunächst: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bg1"/>
                </a:solidFill>
              </a:rPr>
              <a:t>Wo kamen WIR her, wer waren WIR und was bewegte UNS bzw. wollten WIR bewegen damals in den 1980ern?</a:t>
            </a:r>
            <a:endParaRPr lang="de-DE" dirty="0" smtClean="0">
              <a:solidFill>
                <a:schemeClr val="bg1"/>
              </a:solidFill>
              <a:effectLst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Und dann: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dirty="0" smtClean="0">
                <a:solidFill>
                  <a:schemeClr val="bg1"/>
                </a:solidFill>
                <a:effectLst/>
              </a:rPr>
              <a:t>Wo stehen WIR  heute und wo wollen </a:t>
            </a:r>
            <a:r>
              <a:rPr lang="de-DE" dirty="0" smtClean="0">
                <a:solidFill>
                  <a:schemeClr val="bg1"/>
                </a:solidFill>
              </a:rPr>
              <a:t>WIR</a:t>
            </a:r>
            <a:r>
              <a:rPr lang="de-DE" dirty="0" smtClean="0">
                <a:solidFill>
                  <a:schemeClr val="bg1"/>
                </a:solidFill>
                <a:effectLst/>
              </a:rPr>
              <a:t> hin?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de-DE" dirty="0">
                <a:solidFill>
                  <a:schemeClr val="bg1"/>
                </a:solidFill>
              </a:rPr>
              <a:t>W</a:t>
            </a:r>
            <a:r>
              <a:rPr lang="de-DE" dirty="0" smtClean="0">
                <a:solidFill>
                  <a:schemeClr val="bg1"/>
                </a:solidFill>
                <a:effectLst/>
              </a:rPr>
              <a:t>as hat sich verändert und was können / sollen / wollen WIR tun?</a:t>
            </a:r>
            <a:endParaRPr lang="de-DE" dirty="0" smtClean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4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638</Words>
  <Application>Microsoft Office PowerPoint</Application>
  <PresentationFormat>Bildschirmpräsentation (4:3)</PresentationFormat>
  <Paragraphs>153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 Impulsvortrag D (2.3.2017)  auf der Jahrestagung der BAG WiWA  an der Karl-Franzens-Universität  Graz  vom 1. – 3.März 2017   „Generationenwechsel – Wissenschaftliche Weiterbildung Älterer an Hochschulen zwischen Kontinuität und Neugestaltung“ </vt:lpstr>
      <vt:lpstr>„Macht wissenschaftliche Weiterbildung Älterer (noch) Sinn?“ Versuch einer Zwischenbilanz  für den Raum Berlin … </vt:lpstr>
      <vt:lpstr>Ich bin ein Berliner“ (John F. Kennedy 1961) </vt:lpstr>
      <vt:lpstr>„Schaut auf diese Stadt“ (Ernst Reuter 1948)  </vt:lpstr>
      <vt:lpstr>Akteure und Handlungsfelder </vt:lpstr>
      <vt:lpstr>Geschichte und Wandel </vt:lpstr>
      <vt:lpstr>Ausrichtung und Handlungsfeld</vt:lpstr>
      <vt:lpstr>Die gemeinsame Berliner Sommer-Uni – neben dem  Ast  der berufliche Orientierung  ein Zweig der allgemeinbildenden wissenschaftlichen Weiterbildung an den Berliner Universitäten</vt:lpstr>
      <vt:lpstr>Standortbestimmung: Generationenwechsel</vt:lpstr>
      <vt:lpstr>Rückblende (1984) </vt:lpstr>
      <vt:lpstr>Rückblende: Werte und Ziele (1) </vt:lpstr>
      <vt:lpstr>Rückblende: Werte und Ziele (2)</vt:lpstr>
      <vt:lpstr>UNSERE … geteilte Position / Vision / Mission  im Rückblick: </vt:lpstr>
      <vt:lpstr>Fazit 1980er Jahre</vt:lpstr>
      <vt:lpstr>Standortbestimmung </vt:lpstr>
      <vt:lpstr>Dialog der Werte und Handlungsweisen</vt:lpstr>
      <vt:lpstr>Dialog der Werte und Handlungsweisen</vt:lpstr>
      <vt:lpstr>Fazit: ‚Wissenschaftliche Weiterbildung Älterer weiterbilden!‘ - macht (doch) Sinn   oder ?</vt:lpstr>
      <vt:lpstr>Macht wissenschaftliche Weiterbildung Älterer  (noch) Sinn?“</vt:lpstr>
    </vt:vector>
  </TitlesOfParts>
  <Company>Universität der Künste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„Macht wissenschaftliche Weiterbildung Älterer (noch) Sinn?“ Versuch einer Zwischenbilanz für den Raum Berlin …</dc:title>
  <dc:creator>Hamelberg, Susanne</dc:creator>
  <cp:lastModifiedBy>MaMeMa</cp:lastModifiedBy>
  <cp:revision>52</cp:revision>
  <dcterms:created xsi:type="dcterms:W3CDTF">2017-02-20T13:40:36Z</dcterms:created>
  <dcterms:modified xsi:type="dcterms:W3CDTF">2017-02-28T10:05:03Z</dcterms:modified>
</cp:coreProperties>
</file>